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2" r:id="rId4"/>
    <p:sldId id="271" r:id="rId5"/>
    <p:sldId id="260" r:id="rId6"/>
    <p:sldId id="261" r:id="rId7"/>
    <p:sldId id="265" r:id="rId8"/>
    <p:sldId id="274" r:id="rId9"/>
    <p:sldId id="264" r:id="rId10"/>
    <p:sldId id="275" r:id="rId11"/>
    <p:sldId id="276" r:id="rId12"/>
    <p:sldId id="273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3" autoAdjust="0"/>
  </p:normalViewPr>
  <p:slideViewPr>
    <p:cSldViewPr snapToGrid="0">
      <p:cViewPr>
        <p:scale>
          <a:sx n="118" d="100"/>
          <a:sy n="118" d="100"/>
        </p:scale>
        <p:origin x="-144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9446-956E-4D18-A03B-0DE6DF0CB4AC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5A1D-F2C1-46D0-9723-BE7EB0E2B6B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3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CE583-FFBB-4BF9-A856-51229EF024EF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4E114-9360-4C34-B395-1BD1D79159B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4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092F-CCB6-46A9-B568-061576458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092F-CCB6-46A9-B568-06157645826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49B920C-DC83-40D3-B9DB-905C0A2BFA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092F-CCB6-46A9-B568-06157645826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E14C84D-EAE2-499F-A293-BB112B2132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0759423-8B82-4127-83EF-273C6EA273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2/20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15F0A81-0553-474D-BC75-1396A5F835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3/20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36A095A-B26C-4FCC-BA76-294CCECFB4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7/20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F719A63-DFD1-4065-990D-7E0157DF7E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5/20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05756CF-F33F-42BD-9631-A3ABE267AD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6/20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357BED3-1911-4CFD-8FA7-F7022A2762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092F-CCB6-46A9-B568-06157645826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122BA4B-D9CF-4D3C-BF10-1D9AEE6BDB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092F-CCB6-46A9-B568-06157645826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EA1DA39F-9A79-4D30-8133-B1673AD81B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092F-CCB6-46A9-B568-061576458262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283"/>
          <a:stretch/>
        </p:blipFill>
        <p:spPr>
          <a:xfrm>
            <a:off x="0" y="592670"/>
            <a:ext cx="9144000" cy="97366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8" y="0"/>
            <a:ext cx="1231999" cy="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57" y="0"/>
            <a:ext cx="742982" cy="5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A910C35-2699-42AE-83D4-AF33898673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54" y="17541"/>
            <a:ext cx="1667893" cy="5943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C92B-166D-4ADD-9016-F18412C9B1E5}" type="datetimeFigureOut">
              <a:rPr lang="pt-BR" smtClean="0"/>
              <a:pPr/>
              <a:t>07/08/2024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092F-CCB6-46A9-B568-06157645826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575" y="2457227"/>
            <a:ext cx="485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Título em Português (Título em inglês aqui entre parênteses)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1285" y="5057049"/>
            <a:ext cx="7819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Student: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completo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bolsista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Advisor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Nome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completo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orientador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e-mail do orientador</a:t>
            </a: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Co-advisor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latin typeface="Arial" pitchFamily="34" charset="0"/>
                <a:cs typeface="Arial" pitchFamily="34" charset="0"/>
              </a:rPr>
              <a:t>Nome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completo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orientador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tenha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7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59832" y="-7564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Conclusions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2030" y="1738798"/>
            <a:ext cx="8510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algn="just"/>
            <a:endParaRPr lang="pt-BR" alt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45223" y="2066192"/>
            <a:ext cx="463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The </a:t>
            </a:r>
            <a:r>
              <a:rPr lang="pt-BR" dirty="0" err="1" smtClean="0"/>
              <a:t>conclusions</a:t>
            </a:r>
            <a:r>
              <a:rPr lang="pt-BR" dirty="0" smtClean="0"/>
              <a:t> </a:t>
            </a:r>
            <a:r>
              <a:rPr lang="pt-BR" dirty="0" err="1" smtClean="0"/>
              <a:t>will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: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445" y="3103685"/>
            <a:ext cx="688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analyze </a:t>
            </a:r>
            <a:r>
              <a:rPr lang="en-US" dirty="0">
                <a:latin typeface="Arial" pitchFamily="34" charset="0"/>
                <a:cs typeface="Arial" pitchFamily="34" charset="0"/>
              </a:rPr>
              <a:t>whether the quality of the golden linseed oil and soybean oil was nutritionally affected.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4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59832" y="-7564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Conclusions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2030" y="1738798"/>
            <a:ext cx="8510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algn="just"/>
            <a:endParaRPr lang="pt-BR" alt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7445" y="3103685"/>
            <a:ext cx="688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analyze </a:t>
            </a:r>
            <a:r>
              <a:rPr lang="en-US" dirty="0">
                <a:latin typeface="Arial" pitchFamily="34" charset="0"/>
                <a:cs typeface="Arial" pitchFamily="34" charset="0"/>
              </a:rPr>
              <a:t>whether the quality of the golden linseed oil and soybean oil was nutritionally affected.</a:t>
            </a:r>
            <a:endParaRPr lang="en-GB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05713" y="1853076"/>
            <a:ext cx="7404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FF0000"/>
                </a:solidFill>
              </a:rPr>
              <a:t>Conclusões devem finalizar no máximo no slide 12. O slide 13 deve ser usado com as referencias e no final das referencias é obrigatório colocar os agradecimento que deverão ser lidos no final da apresentação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6466" y="7"/>
            <a:ext cx="3351068" cy="58992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5600" dirty="0"/>
              <a:t>[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1]	J. L.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Passamai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J. C. S. Carneiro, “PLASMA FRIO APLICADO EM MANGAS DA VARIEDADE COQUINHO.”</a:t>
            </a:r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[2]	J. S.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Magdalena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Zuk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Dorota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Richter, Jan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Mattula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“LINSEED, THE MULTIPURPOSE PLANT.,” </a:t>
            </a:r>
            <a:r>
              <a:rPr lang="pt-BR" sz="4800" i="1" dirty="0" err="1">
                <a:latin typeface="Arial" pitchFamily="34" charset="0"/>
                <a:cs typeface="Arial" pitchFamily="34" charset="0"/>
              </a:rPr>
              <a:t>ndustrial</a:t>
            </a:r>
            <a:r>
              <a:rPr lang="pt-BR" sz="48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800" i="1" dirty="0" err="1">
                <a:latin typeface="Arial" pitchFamily="34" charset="0"/>
                <a:cs typeface="Arial" pitchFamily="34" charset="0"/>
              </a:rPr>
              <a:t>Crop</a:t>
            </a:r>
            <a:r>
              <a:rPr lang="pt-BR" sz="4800" i="1" dirty="0">
                <a:latin typeface="Arial" pitchFamily="34" charset="0"/>
                <a:cs typeface="Arial" pitchFamily="34" charset="0"/>
              </a:rPr>
              <a:t>. Prod.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vol. 75, p. pag. 165-177, 2015.</a:t>
            </a:r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[3]	M. Moreno, “VISTA COMO ALIMENTO IDEAL, SOJA PODE SE TORNAR VILÃ QUANDO CONSUMIDA EM EXCESSO.,” 2012.</a:t>
            </a:r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[4]	R. H. B.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Fuchs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D.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Borsato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E.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Bona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M. C. D. O.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Hauly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“‘IOGURTE’ DE SOJA SUPLEMENTADO COM OLIGOFRUTOSE E INSULINA.,” </a:t>
            </a:r>
            <a:r>
              <a:rPr lang="pt-BR" sz="4800" i="1" dirty="0">
                <a:latin typeface="Arial" pitchFamily="34" charset="0"/>
                <a:cs typeface="Arial" pitchFamily="34" charset="0"/>
              </a:rPr>
              <a:t>Ciência e </a:t>
            </a:r>
            <a:r>
              <a:rPr lang="pt-BR" sz="4800" i="1" dirty="0" err="1">
                <a:latin typeface="Arial" pitchFamily="34" charset="0"/>
                <a:cs typeface="Arial" pitchFamily="34" charset="0"/>
              </a:rPr>
              <a:t>Tecnol</a:t>
            </a:r>
            <a:r>
              <a:rPr lang="pt-BR" sz="4800" i="1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4800" i="1" dirty="0" err="1">
                <a:latin typeface="Arial" pitchFamily="34" charset="0"/>
                <a:cs typeface="Arial" pitchFamily="34" charset="0"/>
              </a:rPr>
              <a:t>Aliment</a:t>
            </a:r>
            <a:r>
              <a:rPr lang="pt-BR" sz="4800" i="1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vol. 25, no. 1, pp. 175–181, 2005.</a:t>
            </a: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[5]	J.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Guarino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“AVALIAÇÃO MICROBIOLOGICA APÓS A IRRADIAÇÃO COM PLASMA ATMOSFÉRICO EM SEMENTES DE LINHAÇA DOURADA.,” Universidade do Vale do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Paraiba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2017.</a:t>
            </a:r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[6]	A. G. C.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Nathália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M. Coutinho, Marcello R. Silveira, Sueli Rodrigues, “PLASMA A FRIO NA QUALIDADE E SEGURANCA DE LEITE E DERIVADOS.,” </a:t>
            </a:r>
            <a:r>
              <a:rPr lang="pt-BR" sz="4800" i="1" dirty="0" err="1">
                <a:latin typeface="Arial" pitchFamily="34" charset="0"/>
                <a:cs typeface="Arial" pitchFamily="34" charset="0"/>
              </a:rPr>
              <a:t>MilkPoint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2016. .</a:t>
            </a: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[7]	M. A. da S. Vasconcelos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A. B. Melo, “CONSERVAÇÃO DE ALIMENTOS.,” </a:t>
            </a:r>
            <a:r>
              <a:rPr lang="pt-BR" sz="4800" i="1" dirty="0">
                <a:latin typeface="Arial" pitchFamily="34" charset="0"/>
                <a:cs typeface="Arial" pitchFamily="34" charset="0"/>
              </a:rPr>
              <a:t>Univ. Fed. Rural Pernambuco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p. 122, 2010.</a:t>
            </a:r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[8]	T. L. T. L. Sousa </a:t>
            </a:r>
            <a:r>
              <a:rPr lang="pt-BR" sz="4800" i="1" dirty="0" err="1">
                <a:latin typeface="Arial" pitchFamily="34" charset="0"/>
                <a:cs typeface="Arial" pitchFamily="34" charset="0"/>
              </a:rPr>
              <a:t>et</a:t>
            </a:r>
            <a:r>
              <a:rPr lang="pt-BR" sz="4800" i="1" dirty="0">
                <a:latin typeface="Arial" pitchFamily="34" charset="0"/>
                <a:cs typeface="Arial" pitchFamily="34" charset="0"/>
              </a:rPr>
              <a:t> al.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, “VANTAGENS E DESVANTAGENS DA IRRADIAÇÃO NA CONSERVAÇÃO DE ALIMENTOS.,” pp. 4–6, 2013.</a:t>
            </a:r>
          </a:p>
          <a:p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FIGURE</a:t>
            </a:r>
          </a:p>
          <a:p>
            <a:r>
              <a:rPr lang="pt-BR" sz="48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9]          (COMO DESMONTAR ESSA MAQUINA, 2016)</a:t>
            </a: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[10]	“LINHAÇA MARROM E DOURADA - você sabe qual é a diferença entre elas?” .</a:t>
            </a:r>
            <a:endParaRPr lang="en-US" sz="4800" dirty="0">
              <a:latin typeface="Arial" pitchFamily="34" charset="0"/>
              <a:cs typeface="Arial" pitchFamily="34" charset="0"/>
            </a:endParaRP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[11]	“ÓLEO DE LINHACA - faz mesmo </a:t>
            </a:r>
            <a:r>
              <a:rPr lang="pt-BR" sz="4800" dirty="0" err="1">
                <a:latin typeface="Arial" pitchFamily="34" charset="0"/>
                <a:cs typeface="Arial" pitchFamily="34" charset="0"/>
              </a:rPr>
              <a:t>emagracer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?” .</a:t>
            </a:r>
          </a:p>
          <a:p>
            <a:r>
              <a:rPr lang="pt-BR" sz="4800" dirty="0">
                <a:latin typeface="Arial" pitchFamily="34" charset="0"/>
                <a:cs typeface="Arial" pitchFamily="34" charset="0"/>
              </a:rPr>
              <a:t>[12]	“EXPORTAÇÃO DE GRÃOS DE SOJA.”</a:t>
            </a:r>
            <a:endParaRPr lang="en-US" sz="4800" dirty="0">
              <a:latin typeface="Arial" pitchFamily="34" charset="0"/>
              <a:cs typeface="Arial" pitchFamily="34" charset="0"/>
            </a:endParaRPr>
          </a:p>
          <a:p>
            <a:endParaRPr lang="en-US" sz="5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56064" y="-29721"/>
            <a:ext cx="403187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indent="-28575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Acknowledgements</a:t>
            </a:r>
            <a:endParaRPr lang="pt-BR" sz="3200" b="1" dirty="0">
              <a:ln w="1905">
                <a:solidFill>
                  <a:sysClr val="windowText" lastClr="000000"/>
                </a:solidFill>
              </a:ln>
              <a:solidFill>
                <a:srgbClr val="FF99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3313" y="3210369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(Project number …..)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99052" y="5150456"/>
            <a:ext cx="2665473" cy="813576"/>
            <a:chOff x="3380812" y="3889375"/>
            <a:chExt cx="2665473" cy="813576"/>
          </a:xfrm>
        </p:grpSpPr>
        <p:pic>
          <p:nvPicPr>
            <p:cNvPr id="7" name="Picture 12" descr="http://www.unifemm.edu.br/inovagusa/images/stories/apoio/logo_r16_c3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283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943" b="17017"/>
            <a:stretch/>
          </p:blipFill>
          <p:spPr bwMode="auto">
            <a:xfrm>
              <a:off x="3413328" y="3889375"/>
              <a:ext cx="2562225" cy="53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3380812" y="4395174"/>
              <a:ext cx="2665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/>
                <a:t>Ministério da Ciência e Tecnologia</a:t>
              </a:r>
            </a:p>
          </p:txBody>
        </p:sp>
      </p:grpSp>
      <p:sp>
        <p:nvSpPr>
          <p:cNvPr id="9" name="Retângulo 8"/>
          <p:cNvSpPr/>
          <p:nvPr/>
        </p:nvSpPr>
        <p:spPr>
          <a:xfrm>
            <a:off x="158405" y="1936484"/>
            <a:ext cx="307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5968"/>
                </a:solidFill>
                <a:latin typeface="arial" panose="020B0604020202020204" pitchFamily="34" charset="0"/>
              </a:rPr>
              <a:t>GOVERNMENT AGENCIES</a:t>
            </a:r>
            <a:endParaRPr lang="en-US" dirty="0">
              <a:solidFill>
                <a:srgbClr val="215968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180943" y="4009735"/>
            <a:ext cx="2175034" cy="874181"/>
            <a:chOff x="3902414" y="3798140"/>
            <a:chExt cx="2379177" cy="1017298"/>
          </a:xfrm>
        </p:grpSpPr>
        <p:pic>
          <p:nvPicPr>
            <p:cNvPr id="11" name="Picture 4" descr="http://www.fapema.br/site2012/images/stories/Noticia_GERAL/cnpq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1"/>
            <a:stretch/>
          </p:blipFill>
          <p:spPr bwMode="auto">
            <a:xfrm>
              <a:off x="3951152" y="3798140"/>
              <a:ext cx="2164189" cy="66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aixaDeTexto 11"/>
            <p:cNvSpPr txBox="1"/>
            <p:nvPr/>
          </p:nvSpPr>
          <p:spPr>
            <a:xfrm>
              <a:off x="3902414" y="4399940"/>
              <a:ext cx="237917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pt-BR" sz="1050" dirty="0"/>
                <a:t>Conselho Nacional de Desenvolvimento </a:t>
              </a:r>
            </a:p>
            <a:p>
              <a:pPr algn="just"/>
              <a:r>
                <a:rPr lang="pt-BR" sz="1050" dirty="0"/>
                <a:t>Científico e Tecnológico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51520" y="3889180"/>
            <a:ext cx="1669239" cy="972176"/>
            <a:chOff x="2440782" y="3798140"/>
            <a:chExt cx="1441950" cy="789892"/>
          </a:xfrm>
        </p:grpSpPr>
        <p:pic>
          <p:nvPicPr>
            <p:cNvPr id="14" name="Picture 14" descr="http://www.parabolicarc.com/wp-content/uploads/2011/06/aeb_brazil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51" b="19562"/>
            <a:stretch/>
          </p:blipFill>
          <p:spPr bwMode="auto">
            <a:xfrm>
              <a:off x="2440782" y="3798140"/>
              <a:ext cx="1312567" cy="789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2543557" y="4350981"/>
              <a:ext cx="1337929" cy="200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Agência Espacial Brasileira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957453" y="3896092"/>
              <a:ext cx="925279" cy="1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500" dirty="0"/>
                <a:t>Ministério da Ciência e Tecnologia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86846" y="2536606"/>
            <a:ext cx="1954381" cy="755467"/>
            <a:chOff x="298360" y="4038321"/>
            <a:chExt cx="1954381" cy="755467"/>
          </a:xfrm>
        </p:grpSpPr>
        <p:pic>
          <p:nvPicPr>
            <p:cNvPr id="18" name="Picture 2" descr="http://quipronat.files.wordpress.com/2010/06/fapesp_logo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63" y="4038321"/>
              <a:ext cx="1813521" cy="38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ixaDeTexto 18"/>
            <p:cNvSpPr txBox="1"/>
            <p:nvPr/>
          </p:nvSpPr>
          <p:spPr>
            <a:xfrm>
              <a:off x="298360" y="4378290"/>
              <a:ext cx="195438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pt-BR" sz="1050" dirty="0"/>
                <a:t>Fundação de Amparo a Pesquisa</a:t>
              </a:r>
            </a:p>
            <a:p>
              <a:pPr algn="just"/>
              <a:r>
                <a:rPr lang="pt-BR" sz="1050" dirty="0"/>
                <a:t>Do Estado de São Paulo</a:t>
              </a: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4705222" y="4830580"/>
            <a:ext cx="383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latin typeface="Georgia" panose="02040502050405020303" pitchFamily="18" charset="0"/>
              </a:rPr>
              <a:t>Thank you for your kind attention!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248618" y="194461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5968"/>
                </a:solidFill>
                <a:latin typeface="arial" panose="020B0604020202020204" pitchFamily="34" charset="0"/>
              </a:rPr>
              <a:t>INSTITUTIONS</a:t>
            </a:r>
            <a:endParaRPr lang="en-US" dirty="0">
              <a:solidFill>
                <a:srgbClr val="215968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5967378" y="3684932"/>
            <a:ext cx="1936150" cy="994436"/>
            <a:chOff x="316583" y="2093731"/>
            <a:chExt cx="2383712" cy="1167942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8197" y1="69592" x2="48197" y2="69592"/>
                          <a14:foregroundMark x1="51683" y1="51097" x2="51683" y2="51097"/>
                          <a14:foregroundMark x1="56731" y1="76176" x2="56731" y2="76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83" y="2093731"/>
              <a:ext cx="2383210" cy="913754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414092" y="3000063"/>
              <a:ext cx="22862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pt-BR" sz="1100" dirty="0"/>
                <a:t>Instituto Tecnológico de Aeronáutica</a:t>
              </a:r>
            </a:p>
          </p:txBody>
        </p:sp>
      </p:grpSp>
      <p:pic>
        <p:nvPicPr>
          <p:cNvPr id="25" name="Imagem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19" y="2595601"/>
            <a:ext cx="1668701" cy="8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3450566" y="2121150"/>
            <a:ext cx="2027208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Lembrar de agradecer</a:t>
            </a:r>
          </a:p>
          <a:p>
            <a:pPr algn="ctr"/>
            <a:r>
              <a:rPr lang="pt-BR" dirty="0"/>
              <a:t>Todas as agencias que contribuíram,  as instituições e os ouvintes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4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59832" y="0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State of art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9731" y="2621665"/>
            <a:ext cx="79140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In Brazil, agricultural losses amount to approximately 7.8% of Brazil's gross domestic product (GDP), about 10 billion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reais</a:t>
            </a:r>
            <a:r>
              <a:rPr lang="en-US" dirty="0">
                <a:latin typeface="Arial" pitchFamily="34" charset="0"/>
                <a:cs typeface="Arial" pitchFamily="34" charset="0"/>
              </a:rPr>
              <a:t>. Vegetables, fruits and grains have a high degree of perishability, the equivalent of 30% to 40% of these foods gets lost from harvest to consumers</a:t>
            </a:r>
            <a:r>
              <a:rPr lang="pt-BR" dirty="0">
                <a:latin typeface="Arial" pitchFamily="34" charset="0"/>
                <a:cs typeface="Arial" pitchFamily="34" charset="0"/>
              </a:rPr>
              <a:t>[1]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en-US" dirty="0" smtClean="0"/>
              <a:t>                                          </a:t>
            </a:r>
          </a:p>
          <a:p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Figure 1 - Food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waste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        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400" dirty="0" smtClean="0">
                <a:latin typeface="Arial" pitchFamily="34" charset="0"/>
                <a:cs typeface="Arial" pitchFamily="34" charset="0"/>
              </a:rPr>
              <a:t>(Fonte: )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Resultado de imagem para perdas agricolas por desperdÃ­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639" y="3865582"/>
            <a:ext cx="3792862" cy="2413208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234669" y="1602223"/>
            <a:ext cx="8537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Usar no máximo 3 slides para Introdução/motivação. Após esses slides deverá ser apresentado os objetivos. Devem escrever os slides somente em inglês mas podem apresentar em qualquer idioma. Usar no máximo 12 slides ate o final das conclusões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8108" y="6204353"/>
            <a:ext cx="3101685" cy="394854"/>
          </a:xfrm>
        </p:spPr>
        <p:txBody>
          <a:bodyPr>
            <a:normAutofit/>
          </a:bodyPr>
          <a:lstStyle/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Figure 2 - Linseed oil [11].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49" y="1825623"/>
            <a:ext cx="7933459" cy="480808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To analyze the effects of the application of the atmospheric plasma, the seeds of linseed and soya were chosen.</a:t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Golden flaxseed, known scientifically as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Linum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usitatissimun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is composed of about 35-45% fat, 23-30% carbohydrates and 18-25% proteins [2].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fr-FR" sz="1600" b="1" dirty="0"/>
              <a:t/>
            </a:r>
            <a:br>
              <a:rPr lang="fr-FR" sz="1600" b="1" dirty="0"/>
            </a:br>
            <a:endParaRPr lang="fr-FR" sz="1600" b="1" dirty="0"/>
          </a:p>
          <a:p>
            <a:pPr>
              <a:buNone/>
            </a:pPr>
            <a:endParaRPr lang="fr-FR" sz="1600" b="1" dirty="0"/>
          </a:p>
          <a:p>
            <a:pPr>
              <a:buNone/>
            </a:pPr>
            <a:endParaRPr lang="fr-FR" sz="1600" b="1" dirty="0"/>
          </a:p>
          <a:p>
            <a:pPr>
              <a:buNone/>
            </a:pPr>
            <a:endParaRPr lang="fr-FR" sz="1600" b="1" dirty="0"/>
          </a:p>
          <a:p>
            <a:pPr>
              <a:buNone/>
            </a:pPr>
            <a:endParaRPr lang="fr-FR" sz="1600" b="1" dirty="0"/>
          </a:p>
          <a:p>
            <a:pPr>
              <a:buNone/>
            </a:pPr>
            <a:r>
              <a:rPr lang="fr-FR" sz="1600" b="1" dirty="0"/>
              <a:t>    </a:t>
            </a:r>
          </a:p>
          <a:p>
            <a:pPr>
              <a:buNone/>
            </a:pPr>
            <a:r>
              <a:rPr lang="fr-FR" sz="1600" b="1" dirty="0"/>
              <a:t> </a:t>
            </a:r>
          </a:p>
          <a:p>
            <a:pPr>
              <a:buNone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      Figure 1 - Golden and brown linseed [10]. </a:t>
            </a:r>
            <a:r>
              <a:rPr lang="fr-FR" sz="12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 b="7547"/>
          <a:stretch>
            <a:fillRect/>
          </a:stretch>
        </p:blipFill>
        <p:spPr bwMode="auto">
          <a:xfrm>
            <a:off x="1090952" y="3436055"/>
            <a:ext cx="3092860" cy="28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/>
          <a:srcRect l="3839" r="64938"/>
          <a:stretch>
            <a:fillRect/>
          </a:stretch>
        </p:blipFill>
        <p:spPr bwMode="auto">
          <a:xfrm>
            <a:off x="5548745" y="3595255"/>
            <a:ext cx="1511603" cy="272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392436" y="6120638"/>
            <a:ext cx="2467841" cy="276081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sz="1300" b="1" dirty="0">
                <a:latin typeface="Arial" pitchFamily="34" charset="0"/>
                <a:cs typeface="Arial" pitchFamily="34" charset="0"/>
              </a:rPr>
              <a:t>Figure 3 - Soya bean [12]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The soybean (Glycine max) is a grain that has high protein value, recognized as one of the main sources of protein and vegetable oil in the world [3].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It’s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composed of 15%-20% of fat, 35%-40% of protein, 30% of carbohydrates, 10%-13% of moisture and about 5% of minerals [4].</a:t>
            </a:r>
          </a:p>
          <a:p>
            <a:pPr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pt-BR" sz="1800" dirty="0"/>
          </a:p>
          <a:p>
            <a:pPr>
              <a:buNone/>
            </a:pPr>
            <a:endParaRPr lang="pt-BR" sz="1800" dirty="0"/>
          </a:p>
        </p:txBody>
      </p:sp>
      <p:pic>
        <p:nvPicPr>
          <p:cNvPr id="2050" name="Picture 2" descr="Resultado de imagem para grao de so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575" y="3878421"/>
            <a:ext cx="3682096" cy="24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23214" y="0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Goals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59345" y="1828398"/>
            <a:ext cx="597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i="1" dirty="0">
                <a:solidFill>
                  <a:srgbClr val="FF0000"/>
                </a:solidFill>
              </a:rPr>
              <a:t>Goals – </a:t>
            </a:r>
            <a:r>
              <a:rPr lang="en-US" i="1" dirty="0" err="1">
                <a:solidFill>
                  <a:srgbClr val="FF0000"/>
                </a:solidFill>
              </a:rPr>
              <a:t>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objetivos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deverão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vir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escritos</a:t>
            </a:r>
            <a:r>
              <a:rPr lang="en-US" i="1" dirty="0">
                <a:solidFill>
                  <a:srgbClr val="FF0000"/>
                </a:solidFill>
              </a:rPr>
              <a:t> com </a:t>
            </a:r>
            <a:r>
              <a:rPr lang="en-US" i="1" dirty="0" err="1">
                <a:solidFill>
                  <a:srgbClr val="FF0000"/>
                </a:solidFill>
              </a:rPr>
              <a:t>verbo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direto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5402" y="2640469"/>
            <a:ext cx="826897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buClr>
                <a:srgbClr val="FF0000"/>
              </a:buClr>
            </a:pPr>
            <a:r>
              <a:rPr lang="en-US" b="1" dirty="0">
                <a:latin typeface="Arial" pitchFamily="34" charset="0"/>
                <a:cs typeface="Arial" pitchFamily="34" charset="0"/>
              </a:rPr>
              <a:t>Objective: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study the microbiological </a:t>
            </a:r>
            <a:r>
              <a:rPr lang="en-US" dirty="0">
                <a:latin typeface="Arial" pitchFamily="34" charset="0"/>
                <a:cs typeface="Arial" pitchFamily="34" charset="0"/>
              </a:rPr>
              <a:t>evaluation after irradiation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using atmospheric </a:t>
            </a:r>
            <a:r>
              <a:rPr lang="en-US" dirty="0">
                <a:latin typeface="Arial" pitchFamily="34" charset="0"/>
                <a:cs typeface="Arial" pitchFamily="34" charset="0"/>
              </a:rPr>
              <a:t>plasma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linseed </a:t>
            </a:r>
            <a:r>
              <a:rPr lang="en-US" dirty="0">
                <a:latin typeface="Arial" pitchFamily="34" charset="0"/>
                <a:cs typeface="Arial" pitchFamily="34" charset="0"/>
              </a:rPr>
              <a:t>oil and soybean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oil. 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0892" y="3441353"/>
            <a:ext cx="8268979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  <a:buClr>
                <a:srgbClr val="FF0000"/>
              </a:buClr>
            </a:pPr>
            <a:r>
              <a:rPr lang="en-US" b="1" dirty="0">
                <a:latin typeface="Arial" pitchFamily="34" charset="0"/>
                <a:cs typeface="Arial" pitchFamily="34" charset="0"/>
              </a:rPr>
              <a:t>Specific objective.: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To analyze whether the quality of the golden linseed oil and soybean oil was nutritionally affected. 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To analyze whether plasma treatment inhibited the growth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microorganisms.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analyze the morphology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dirty="0">
                <a:latin typeface="Arial" pitchFamily="34" charset="0"/>
                <a:cs typeface="Arial" pitchFamily="34" charset="0"/>
              </a:rPr>
              <a:t>seeds irradiated with atmospheric plasma</a:t>
            </a:r>
            <a:r>
              <a:rPr lang="en-US" dirty="0" smtClean="0"/>
              <a:t>.</a:t>
            </a:r>
          </a:p>
          <a:p>
            <a:pPr lvl="1" algn="just">
              <a:lnSpc>
                <a:spcPct val="90000"/>
              </a:lnSpc>
              <a:buClr>
                <a:srgbClr val="FF0000"/>
              </a:buClr>
            </a:pPr>
            <a:endParaRPr lang="en-US" dirty="0" smtClean="0"/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To analyze fungal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succession </a:t>
            </a:r>
            <a:r>
              <a:rPr lang="en-US" dirty="0">
                <a:latin typeface="Arial" pitchFamily="34" charset="0"/>
                <a:cs typeface="Arial" pitchFamily="34" charset="0"/>
              </a:rPr>
              <a:t>of the golden linseed oil and soybean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oil. </a:t>
            </a:r>
            <a:endParaRPr lang="en-US" dirty="0" smtClean="0"/>
          </a:p>
          <a:p>
            <a:pPr lvl="1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endParaRPr lang="pt-B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90075" y="7184"/>
            <a:ext cx="336385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Methodology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5725" y="2604592"/>
            <a:ext cx="826897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It will be made an irradiation of the seeds of golden linseed and soybean by atmospheric plasma, using a mixture of compressed air and argon gas, in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three times: 5, 10, </a:t>
            </a:r>
            <a:r>
              <a:rPr lang="en-US" dirty="0">
                <a:latin typeface="Arial" pitchFamily="34" charset="0"/>
                <a:cs typeface="Arial" pitchFamily="34" charset="0"/>
              </a:rPr>
              <a:t>and 15 minutes.</a:t>
            </a:r>
            <a:endParaRPr lang="pt-BR" altLang="en-US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5725" y="3483823"/>
            <a:ext cx="8268979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Then, soybean oil and flaxseed oil will be extracted from the seeds by a Hydraulic press. </a:t>
            </a:r>
          </a:p>
          <a:p>
            <a:pPr marL="800100" lvl="1" indent="-342900"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Finally, the extracted oils will be analyzed by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the…. (FTIR) </a:t>
            </a:r>
            <a:r>
              <a:rPr lang="en-US" dirty="0">
                <a:latin typeface="Arial" pitchFamily="34" charset="0"/>
                <a:cs typeface="Arial" pitchFamily="34" charset="0"/>
              </a:rPr>
              <a:t>technique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evaluation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comparison of the nutritional composition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from treated </a:t>
            </a:r>
            <a:r>
              <a:rPr lang="en-US" dirty="0">
                <a:latin typeface="Arial" pitchFamily="34" charset="0"/>
                <a:cs typeface="Arial" pitchFamily="34" charset="0"/>
              </a:rPr>
              <a:t>samples.</a:t>
            </a:r>
          </a:p>
          <a:p>
            <a:pPr marL="800100" lvl="1" indent="-342900" algn="just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altLang="en-US" dirty="0">
              <a:solidFill>
                <a:srgbClr val="C00000"/>
              </a:solidFill>
              <a:latin typeface="+mj-lt"/>
            </a:endParaRPr>
          </a:p>
          <a:p>
            <a:pPr marL="800100" lvl="1" indent="-342900" algn="just">
              <a:lnSpc>
                <a:spcPct val="9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pt-BR" altLang="en-US" dirty="0">
                <a:solidFill>
                  <a:srgbClr val="FF0000"/>
                </a:solidFill>
                <a:latin typeface="+mj-lt"/>
              </a:rPr>
              <a:t>Teste </a:t>
            </a:r>
            <a:r>
              <a:rPr lang="pt-BR" altLang="en-US" dirty="0" err="1">
                <a:solidFill>
                  <a:srgbClr val="FF0000"/>
                </a:solidFill>
                <a:latin typeface="+mj-lt"/>
              </a:rPr>
              <a:t>biologico</a:t>
            </a:r>
            <a:endParaRPr lang="pt-BR" altLang="en-US" dirty="0">
              <a:solidFill>
                <a:srgbClr val="FF0000"/>
              </a:solidFill>
              <a:latin typeface="+mj-lt"/>
            </a:endParaRPr>
          </a:p>
          <a:p>
            <a:pPr lvl="1" algn="just">
              <a:lnSpc>
                <a:spcPct val="90000"/>
              </a:lnSpc>
              <a:buClr>
                <a:srgbClr val="FF0000"/>
              </a:buClr>
            </a:pPr>
            <a:endParaRPr lang="pt-BR" altLang="en-US" dirty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00517" y="1731696"/>
            <a:ext cx="739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FF0000"/>
                </a:solidFill>
              </a:rPr>
              <a:t>Após os objetivos falar dos Materiais e métodos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59832" y="0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Timeline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6539"/>
              </p:ext>
            </p:extLst>
          </p:nvPr>
        </p:nvGraphicFramePr>
        <p:xfrm>
          <a:off x="336061" y="2678723"/>
          <a:ext cx="8577942" cy="24557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749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1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1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68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effectLst/>
                        </a:rPr>
                        <a:t>steps</a:t>
                      </a:r>
                      <a:endParaRPr lang="en-US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Year  (I)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7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Quarters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2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1˚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2˚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3˚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4˚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0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effectLst/>
                        </a:rPr>
                        <a:t>1- Continues literature review in order to keep up to date on the state of the art.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2-</a:t>
                      </a:r>
                      <a:r>
                        <a:rPr lang="en-US" sz="1200" baseline="0" noProof="0" dirty="0">
                          <a:effectLst/>
                        </a:rPr>
                        <a:t> Experimental setup with...</a:t>
                      </a:r>
                      <a:r>
                        <a:rPr lang="en-US" sz="1200" noProof="0" dirty="0">
                          <a:effectLst/>
                        </a:rPr>
                        <a:t> .....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2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3- Samples</a:t>
                      </a:r>
                      <a:r>
                        <a:rPr lang="en-US" sz="1200" baseline="0" noProof="0" dirty="0">
                          <a:effectLst/>
                        </a:rPr>
                        <a:t> preparation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27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effectLst/>
                        </a:rPr>
                        <a:t>4 -</a:t>
                      </a:r>
                      <a:r>
                        <a:rPr lang="en-US" sz="1200" baseline="0" noProof="0" dirty="0">
                          <a:effectLst/>
                        </a:rPr>
                        <a:t> </a:t>
                      </a:r>
                      <a:r>
                        <a:rPr lang="en-US" sz="1200" noProof="0" dirty="0">
                          <a:effectLst/>
                        </a:rPr>
                        <a:t>Studies of parameters</a:t>
                      </a:r>
                      <a:r>
                        <a:rPr lang="en-US" sz="1200" baseline="0" noProof="0" dirty="0">
                          <a:effectLst/>
                        </a:rPr>
                        <a:t> contribution </a:t>
                      </a:r>
                      <a:r>
                        <a:rPr lang="en-US" sz="1200" spc="-15" noProof="0" dirty="0">
                          <a:effectLst/>
                        </a:rPr>
                        <a:t> ....using.....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27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effectLst/>
                        </a:rPr>
                        <a:t>5- Practice essays of...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6- Samples characterization using....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2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7- Comparatively analyzes and repeat steps if necessary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27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8- Reports and manuscripts preparation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 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x</a:t>
                      </a:r>
                      <a:endParaRPr lang="en-US" sz="1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074985" y="6075485"/>
            <a:ext cx="258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__ </a:t>
            </a:r>
            <a:r>
              <a:rPr lang="pt-BR" dirty="0" err="1" smtClean="0"/>
              <a:t>Concluded</a:t>
            </a:r>
            <a:endParaRPr lang="pt-BR" dirty="0" smtClean="0"/>
          </a:p>
          <a:p>
            <a:r>
              <a:rPr lang="pt-BR" dirty="0" smtClean="0"/>
              <a:t>__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concluded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33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05713" y="1853076"/>
            <a:ext cx="74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FF0000"/>
                </a:solidFill>
              </a:rPr>
              <a:t>Resultados e discussão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0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59832" y="-7564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" pitchFamily="34" charset="0"/>
                <a:ea typeface="+mj-ea"/>
                <a:cs typeface="Arial" pitchFamily="34" charset="0"/>
              </a:rPr>
              <a:t>Conclusions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2030" y="1738798"/>
            <a:ext cx="8510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algn="just"/>
            <a:endParaRPr lang="pt-BR" alt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45223" y="2066192"/>
            <a:ext cx="463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The </a:t>
            </a:r>
            <a:r>
              <a:rPr lang="pt-BR" dirty="0" err="1" smtClean="0"/>
              <a:t>conclusions</a:t>
            </a:r>
            <a:r>
              <a:rPr lang="pt-BR" dirty="0" smtClean="0"/>
              <a:t> </a:t>
            </a:r>
            <a:r>
              <a:rPr lang="pt-BR" dirty="0" err="1" smtClean="0"/>
              <a:t>will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about</a:t>
            </a:r>
            <a:r>
              <a:rPr lang="pt-BR" dirty="0" smtClean="0"/>
              <a:t>:</a:t>
            </a:r>
            <a:endParaRPr lang="en-GB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445" y="3103685"/>
            <a:ext cx="688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analyze </a:t>
            </a:r>
            <a:r>
              <a:rPr lang="en-US" dirty="0">
                <a:latin typeface="Arial" pitchFamily="34" charset="0"/>
                <a:cs typeface="Arial" pitchFamily="34" charset="0"/>
              </a:rPr>
              <a:t>whether the quality of the golden linseed oil and soybean oil was nutritionally affected.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</TotalTime>
  <Words>646</Words>
  <Application>Microsoft Office PowerPoint</Application>
  <PresentationFormat>Apresentação na tela (4:3)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Figure 2 - Linseed oil [11].</vt:lpstr>
      <vt:lpstr> Figure 3 - Soya bean [12]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Criação</dc:creator>
  <cp:lastModifiedBy>Arian</cp:lastModifiedBy>
  <cp:revision>110</cp:revision>
  <dcterms:created xsi:type="dcterms:W3CDTF">2016-08-30T15:08:21Z</dcterms:created>
  <dcterms:modified xsi:type="dcterms:W3CDTF">2024-08-07T13:58:16Z</dcterms:modified>
</cp:coreProperties>
</file>