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pt-BR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20" d="100"/>
          <a:sy n="20" d="100"/>
        </p:scale>
        <p:origin x="2730" y="-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8876-8A3A-4737-B0D6-27847F396F7D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5FCE-690F-4E84-BDA6-0A3517FAF3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347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8876-8A3A-4737-B0D6-27847F396F7D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5FCE-690F-4E84-BDA6-0A3517FAF3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9476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8876-8A3A-4737-B0D6-27847F396F7D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5FCE-690F-4E84-BDA6-0A3517FAF3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0935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8876-8A3A-4737-B0D6-27847F396F7D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5FCE-690F-4E84-BDA6-0A3517FAF3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837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8876-8A3A-4737-B0D6-27847F396F7D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5FCE-690F-4E84-BDA6-0A3517FAF3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798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8876-8A3A-4737-B0D6-27847F396F7D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5FCE-690F-4E84-BDA6-0A3517FAF3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594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8876-8A3A-4737-B0D6-27847F396F7D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5FCE-690F-4E84-BDA6-0A3517FAF3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883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8876-8A3A-4737-B0D6-27847F396F7D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5FCE-690F-4E84-BDA6-0A3517FAF3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5697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8876-8A3A-4737-B0D6-27847F396F7D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5FCE-690F-4E84-BDA6-0A3517FAF3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9352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8876-8A3A-4737-B0D6-27847F396F7D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5FCE-690F-4E84-BDA6-0A3517FAF3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3404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8876-8A3A-4737-B0D6-27847F396F7D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25FCE-690F-4E84-BDA6-0A3517FAF3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354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38876-8A3A-4737-B0D6-27847F396F7D}" type="datetimeFigureOut">
              <a:rPr lang="pt-BR" smtClean="0"/>
              <a:t>09/10/2025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25FCE-690F-4E84-BDA6-0A3517FAF3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481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id="{1DCA77B3-3402-433C-981D-88E0E585D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239" y="3572415"/>
            <a:ext cx="28970934" cy="113991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18317" tIns="61525" rIns="118317" bIns="61525">
            <a:spAutoFit/>
          </a:bodyPr>
          <a:lstStyle>
            <a:lvl1pPr eaLnBrk="0" hangingPunct="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5651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5651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5651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5651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defTabSz="593294" eaLnBrk="1" hangingPunct="1">
              <a:spcBef>
                <a:spcPts val="4109"/>
              </a:spcBef>
              <a:buClr>
                <a:srgbClr val="003399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6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DIGITE SEU TÍTULO AQUI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48BEDDF7-76DA-4309-BD3A-4E8C6C24D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238" y="5885528"/>
            <a:ext cx="28697237" cy="1289827"/>
          </a:xfrm>
          <a:prstGeom prst="rect">
            <a:avLst/>
          </a:prstGeom>
          <a:noFill/>
          <a:ln>
            <a:noFill/>
          </a:ln>
          <a:extLst/>
        </p:spPr>
        <p:txBody>
          <a:bodyPr lIns="118317" tIns="61525" rIns="118317" bIns="61525">
            <a:spAutoFit/>
          </a:bodyPr>
          <a:lstStyle>
            <a:lvl1pPr eaLnBrk="0" hangingPunct="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5651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5651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5651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5651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  <a:tab pos="12768263" algn="l"/>
                <a:tab pos="13681075" algn="l"/>
                <a:tab pos="14592300" algn="l"/>
                <a:tab pos="15505113" algn="l"/>
                <a:tab pos="16417925" algn="l"/>
                <a:tab pos="17329150" algn="l"/>
                <a:tab pos="18241963" algn="l"/>
                <a:tab pos="19153188" algn="l"/>
                <a:tab pos="20066000" algn="l"/>
                <a:tab pos="20977225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defTabSz="593294">
              <a:lnSpc>
                <a:spcPct val="11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3756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Nome(s) Autor(es), Nome(s) Orientador(es)</a:t>
            </a:r>
          </a:p>
          <a:p>
            <a:pPr algn="ctr" defTabSz="593294">
              <a:lnSpc>
                <a:spcPct val="11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313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{Instituição e e-mail do(s) autor(es), Instituição e e-mail orientador(es)}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EFA3453E-2984-4475-8ACF-BD58CF603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88" y="8275285"/>
            <a:ext cx="13276263" cy="955248"/>
          </a:xfrm>
          <a:prstGeom prst="rect">
            <a:avLst/>
          </a:prstGeom>
          <a:noFill/>
          <a:ln>
            <a:noFill/>
          </a:ln>
          <a:extLst/>
        </p:spPr>
        <p:txBody>
          <a:bodyPr lIns="118317" tIns="61525" rIns="118317" bIns="61525">
            <a:spAutoFit/>
          </a:bodyPr>
          <a:lstStyle>
            <a:lvl1pPr eaLnBrk="0" hangingPunct="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5651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5651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5651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5651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just" defTabSz="593294">
              <a:spcBef>
                <a:spcPts val="263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INFORMAÇÕES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4DEF23F6-BBA3-4ABA-A7C8-4F16BA67B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5" y="29433671"/>
            <a:ext cx="133731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8317" tIns="61525" rIns="118317" bIns="61525">
            <a:spAutoFit/>
          </a:bodyPr>
          <a:lstStyle>
            <a:lvl1pPr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just">
              <a:spcBef>
                <a:spcPts val="26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SEÇÕES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8E11AFBB-05BB-487E-9495-7C72F1948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88" y="9463463"/>
            <a:ext cx="13268325" cy="883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8317" tIns="61525" rIns="118317" bIns="61525">
            <a:spAutoFit/>
          </a:bodyPr>
          <a:lstStyle>
            <a:lvl1pPr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just">
              <a:lnSpc>
                <a:spcPct val="150000"/>
              </a:lnSpc>
              <a:spcBef>
                <a:spcPts val="1975"/>
              </a:spcBef>
              <a:buClr>
                <a:srgbClr val="000000"/>
              </a:buClr>
              <a:buSzPct val="100000"/>
            </a:pPr>
            <a:r>
              <a:rPr lang="pt-BR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é um </a:t>
            </a:r>
            <a:r>
              <a:rPr lang="pt-BR" altLang="pt-BR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de pôster/banner</a:t>
            </a:r>
            <a:r>
              <a:rPr lang="pt-BR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descreve o estilo sugerido a ser usado na confecção </a:t>
            </a:r>
            <a:r>
              <a:rPr lang="pt-BR" altLang="pt-BR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painéis </a:t>
            </a:r>
            <a:r>
              <a:rPr lang="pt-BR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INIC, EPG, INIC Jr, INID e ENEXUN 2025, para autores com trabalhos aceitos na modalidade Presencial.</a:t>
            </a:r>
          </a:p>
          <a:p>
            <a:pPr algn="just">
              <a:lnSpc>
                <a:spcPct val="150000"/>
              </a:lnSpc>
              <a:spcBef>
                <a:spcPts val="19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Sugerimos que sigam este formato impresso em 90cm de largura e 120cm de altura.</a:t>
            </a:r>
          </a:p>
          <a:p>
            <a:pPr algn="just">
              <a:lnSpc>
                <a:spcPct val="150000"/>
              </a:lnSpc>
              <a:spcBef>
                <a:spcPts val="19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título do </a:t>
            </a:r>
            <a:r>
              <a:rPr lang="pt-BR" altLang="pt-BR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</a:t>
            </a:r>
            <a:r>
              <a:rPr lang="pt-BR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deve estar em caixa alta na fonte Arial tamanho de 66 a 88, em negrito. O espaço disponível para o título deverá ser mantido.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0E64F641-AA22-4C89-908B-6D05B6B69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3763" y="30475238"/>
            <a:ext cx="13328650" cy="1001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8317" tIns="61525" rIns="118317" bIns="61525">
            <a:spAutoFit/>
          </a:bodyPr>
          <a:lstStyle>
            <a:lvl1pPr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just">
              <a:lnSpc>
                <a:spcPct val="150000"/>
              </a:lnSpc>
              <a:spcBef>
                <a:spcPts val="19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título das seções devem estar em caixa alta, alinhamento à esquerda, com fonte Arial, tamanho 54 e em negrito.</a:t>
            </a:r>
          </a:p>
          <a:p>
            <a:pPr algn="just">
              <a:lnSpc>
                <a:spcPct val="150000"/>
              </a:lnSpc>
              <a:spcBef>
                <a:spcPts val="19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Sugestões para o pôster, deve conter: Introdução, Objetivos, Metodologia, Resultados, Discussão, Conclusão e Referências.</a:t>
            </a:r>
          </a:p>
          <a:p>
            <a:pPr algn="just">
              <a:lnSpc>
                <a:spcPct val="150000"/>
              </a:lnSpc>
              <a:spcBef>
                <a:spcPts val="1975"/>
              </a:spcBef>
              <a:buClr>
                <a:srgbClr val="000000"/>
              </a:buClr>
              <a:buSzPct val="100000"/>
            </a:pPr>
            <a:r>
              <a:rPr lang="pt-BR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texto deve estar com alinhamento justificado, fonte Arial, tamanho 40, espaçamento entre linhas 1,5.</a:t>
            </a:r>
          </a:p>
          <a:p>
            <a:pPr algn="just">
              <a:lnSpc>
                <a:spcPct val="150000"/>
              </a:lnSpc>
              <a:spcBef>
                <a:spcPts val="1975"/>
              </a:spcBef>
              <a:buClr>
                <a:srgbClr val="000000"/>
              </a:buClr>
              <a:buSzPct val="100000"/>
            </a:pPr>
            <a:r>
              <a:rPr lang="pt-BR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texto deve estar com alinhamento justificado, fonte Arial, tamanho 40, espaçamento entre linhas 1,5.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911CEC97-9251-47AC-8813-653EFBB21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88" y="26027063"/>
            <a:ext cx="133858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8317" tIns="61525" rIns="118317" bIns="61525">
            <a:spAutoFit/>
          </a:bodyPr>
          <a:lstStyle>
            <a:lvl1pPr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just">
              <a:spcBef>
                <a:spcPts val="2638"/>
              </a:spcBef>
              <a:buClr>
                <a:srgbClr val="000000"/>
              </a:buClr>
              <a:buSzPct val="100000"/>
            </a:pPr>
            <a:r>
              <a:rPr lang="pt-BR" altLang="pt-BR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2B3DE933-5413-41BE-95E3-92AE50060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013" y="26790650"/>
            <a:ext cx="13425487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8317" tIns="61525" rIns="118317" bIns="61525">
            <a:spAutoFit/>
          </a:bodyPr>
          <a:lstStyle>
            <a:lvl1pPr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just">
              <a:lnSpc>
                <a:spcPct val="150000"/>
              </a:lnSpc>
              <a:spcBef>
                <a:spcPts val="19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texto deve estar com alinhamento justificado, fonte Arial, tamanho 40, espaçamento entre linhas 1,5.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E8BC3720-416C-4D4F-A474-9C090E3B9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5698" y="8279943"/>
            <a:ext cx="13198475" cy="955248"/>
          </a:xfrm>
          <a:prstGeom prst="rect">
            <a:avLst/>
          </a:prstGeom>
          <a:noFill/>
          <a:ln>
            <a:noFill/>
          </a:ln>
          <a:extLst/>
        </p:spPr>
        <p:txBody>
          <a:bodyPr lIns="118317" tIns="61525" rIns="118317" bIns="61525">
            <a:spAutoFit/>
          </a:bodyPr>
          <a:lstStyle>
            <a:lvl1pPr eaLnBrk="0" hangingPunct="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5651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5651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5651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5651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0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just" defTabSz="593294">
              <a:spcBef>
                <a:spcPts val="263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pt-BR" altLang="pt-BR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FIGURAS E TABELAS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6F25BEE8-FEC4-4DDE-98B9-D087C2D92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38651" y="30719592"/>
            <a:ext cx="13193712" cy="735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8317" tIns="61525" rIns="118317" bIns="61525">
            <a:spAutoFit/>
          </a:bodyPr>
          <a:lstStyle>
            <a:lvl1pPr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just">
              <a:lnSpc>
                <a:spcPct val="150000"/>
              </a:lnSpc>
              <a:spcBef>
                <a:spcPts val="19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referências devem ser feitas respeitando-se as normas definidas pela ABNT. </a:t>
            </a:r>
          </a:p>
          <a:p>
            <a:pPr algn="just">
              <a:lnSpc>
                <a:spcPct val="150000"/>
              </a:lnSpc>
              <a:spcBef>
                <a:spcPts val="19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Somente deverão ser apresentadas as referências citadas no pôster.</a:t>
            </a:r>
          </a:p>
          <a:p>
            <a:pPr algn="just">
              <a:lnSpc>
                <a:spcPct val="150000"/>
              </a:lnSpc>
              <a:spcBef>
                <a:spcPts val="19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texto deve estar alinhado à esquerda, com fonte Arial, tamanho 40, espaçamento simples.</a:t>
            </a:r>
          </a:p>
          <a:p>
            <a:pPr algn="just">
              <a:lnSpc>
                <a:spcPct val="150000"/>
              </a:lnSpc>
              <a:spcBef>
                <a:spcPts val="19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pt-BR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F2BAA3DB-6209-4829-8645-1989405B3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5698" y="23701553"/>
            <a:ext cx="13100050" cy="6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8317" tIns="61525" rIns="118317" bIns="61525">
            <a:spAutoFit/>
          </a:bodyPr>
          <a:lstStyle>
            <a:lvl1pPr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>
              <a:spcBef>
                <a:spcPts val="19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Santos, 2012.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2680D46E-AE92-463E-8B6B-F883DDD21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35476" y="29433671"/>
            <a:ext cx="1319688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8317" tIns="61525" rIns="118317" bIns="61525">
            <a:spAutoFit/>
          </a:bodyPr>
          <a:lstStyle>
            <a:lvl1pPr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just">
              <a:spcBef>
                <a:spcPts val="26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3F41C5CF-0578-4612-8556-A2ED26DDD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9335" y="9724192"/>
            <a:ext cx="13187362" cy="379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8317" tIns="61525" rIns="118317" bIns="61525">
            <a:spAutoFit/>
          </a:bodyPr>
          <a:lstStyle>
            <a:lvl1pPr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just">
              <a:lnSpc>
                <a:spcPct val="150000"/>
              </a:lnSpc>
              <a:spcBef>
                <a:spcPts val="19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figuras deverão estar em alta resolução. </a:t>
            </a:r>
          </a:p>
          <a:p>
            <a:pPr algn="just">
              <a:lnSpc>
                <a:spcPct val="150000"/>
              </a:lnSpc>
              <a:spcBef>
                <a:spcPts val="19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legendas das figuras e/ou tabelas (exemplo: Figura 1), devem estar com fonte Arial, tamanho 36 e centralizadas. Títulos na parte superior e fonte na parte inferior.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E53A6F4D-5785-4410-9125-5E95DE829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8350" y="26636663"/>
            <a:ext cx="13192125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8317" tIns="61525" rIns="118317" bIns="61525">
            <a:spAutoFit/>
          </a:bodyPr>
          <a:lstStyle>
            <a:lvl1pPr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just">
              <a:lnSpc>
                <a:spcPct val="150000"/>
              </a:lnSpc>
              <a:spcBef>
                <a:spcPts val="19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texto deve estar com alinhamento justificado, fonte Arial, tamanho 40, espaçamento entre linhas 1,5.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DBFB8220-2B6E-4BC4-8250-A5C0FF2E6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8350" y="25879425"/>
            <a:ext cx="131953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8317" tIns="61525" rIns="118317" bIns="61525">
            <a:spAutoFit/>
          </a:bodyPr>
          <a:lstStyle>
            <a:lvl1pPr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just">
              <a:spcBef>
                <a:spcPts val="2638"/>
              </a:spcBef>
              <a:buClr>
                <a:srgbClr val="000000"/>
              </a:buClr>
              <a:buSzPct val="100000"/>
            </a:pPr>
            <a:r>
              <a:rPr lang="pt-BR" altLang="pt-BR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 E CONCLUSÃO</a:t>
            </a:r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B27A7898-E2DE-4803-B7C1-508F98292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513" y="19275714"/>
            <a:ext cx="13423900" cy="617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18317" tIns="61525" rIns="118317" bIns="61525">
            <a:spAutoFit/>
          </a:bodyPr>
          <a:lstStyle>
            <a:lvl1pPr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5921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63563" algn="l"/>
                <a:tab pos="1128713" algn="l"/>
                <a:tab pos="1695450" algn="l"/>
                <a:tab pos="2262188" algn="l"/>
                <a:tab pos="2827338" algn="l"/>
                <a:tab pos="3394075" algn="l"/>
                <a:tab pos="3959225" algn="l"/>
                <a:tab pos="4525963" algn="l"/>
                <a:tab pos="5091113" algn="l"/>
                <a:tab pos="5657850" algn="l"/>
                <a:tab pos="6224588" algn="l"/>
                <a:tab pos="6789738" algn="l"/>
                <a:tab pos="7356475" algn="l"/>
                <a:tab pos="7921625" algn="l"/>
                <a:tab pos="8488363" algn="l"/>
                <a:tab pos="9055100" algn="l"/>
                <a:tab pos="9620250" algn="l"/>
                <a:tab pos="10186988" algn="l"/>
                <a:tab pos="10752138" algn="l"/>
                <a:tab pos="11318875" algn="l"/>
                <a:tab pos="11857038" algn="l"/>
              </a:tabLst>
              <a:defRPr sz="31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just">
              <a:lnSpc>
                <a:spcPct val="150000"/>
              </a:lnSpc>
              <a:spcBef>
                <a:spcPts val="19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texto deve estar com alinhamento justificado, fonte Arial, tamanho 40, espaçamento entre linhas 1,5.</a:t>
            </a:r>
          </a:p>
          <a:p>
            <a:pPr algn="just">
              <a:lnSpc>
                <a:spcPct val="150000"/>
              </a:lnSpc>
              <a:spcBef>
                <a:spcPts val="19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texto deve estar com alinhamento justificado, fonte Arial, tamanho 40, espaçamento entre linhas 1,5.</a:t>
            </a:r>
          </a:p>
          <a:p>
            <a:pPr algn="just">
              <a:lnSpc>
                <a:spcPct val="150000"/>
              </a:lnSpc>
              <a:spcBef>
                <a:spcPts val="19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texto deve estar com alinhamento justificado, fonte Arial, tamanho 40, espaçamento entre linhas 1,5.</a:t>
            </a:r>
          </a:p>
        </p:txBody>
      </p:sp>
      <p:pic>
        <p:nvPicPr>
          <p:cNvPr id="21" name="Picture 23" descr="AP/AP">
            <a:extLst>
              <a:ext uri="{FF2B5EF4-FFF2-40B4-BE49-F238E27FC236}">
                <a16:creationId xmlns:a16="http://schemas.microsoft.com/office/drawing/2014/main" id="{17DA87F3-FCA0-4C52-91D5-40CB284DF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2594" y="15068867"/>
            <a:ext cx="8745538" cy="841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6A4B875A-CD3B-47FE-88A6-96744792EF9A}"/>
              </a:ext>
            </a:extLst>
          </p:cNvPr>
          <p:cNvSpPr/>
          <p:nvPr/>
        </p:nvSpPr>
        <p:spPr>
          <a:xfrm>
            <a:off x="20755089" y="14086915"/>
            <a:ext cx="5694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9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1 - Imagem de Satélite.</a:t>
            </a:r>
          </a:p>
        </p:txBody>
      </p:sp>
    </p:spTree>
    <p:extLst>
      <p:ext uri="{BB962C8B-B14F-4D97-AF65-F5344CB8AC3E}">
        <p14:creationId xmlns:p14="http://schemas.microsoft.com/office/powerpoint/2010/main" val="232282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</TotalTime>
  <Words>412</Words>
  <Application>Microsoft Office PowerPoint</Application>
  <PresentationFormat>Personalizar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MS Gothic</vt:lpstr>
      <vt:lpstr>Arial</vt:lpstr>
      <vt:lpstr>Calibri</vt:lpstr>
      <vt:lpstr>Calibri Light</vt:lpstr>
      <vt:lpstr>Times New Roman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Olivia Martins Vieira Ferraro</dc:creator>
  <cp:lastModifiedBy>Universidade do Vale do Paraíba - Univap</cp:lastModifiedBy>
  <cp:revision>9</cp:revision>
  <dcterms:created xsi:type="dcterms:W3CDTF">2025-04-24T13:39:38Z</dcterms:created>
  <dcterms:modified xsi:type="dcterms:W3CDTF">2025-10-09T17:38:46Z</dcterms:modified>
</cp:coreProperties>
</file>