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4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65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4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5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0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3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16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7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9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5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1">
            <a:extLst>
              <a:ext uri="{FF2B5EF4-FFF2-40B4-BE49-F238E27FC236}">
                <a16:creationId xmlns:a16="http://schemas.microsoft.com/office/drawing/2014/main" id="{8532403D-213F-4A37-B824-ADF7584036E2}"/>
              </a:ext>
            </a:extLst>
          </p:cNvPr>
          <p:cNvSpPr>
            <a:spLocks noGrp="1"/>
          </p:cNvSpPr>
          <p:nvPr/>
        </p:nvSpPr>
        <p:spPr>
          <a:xfrm>
            <a:off x="156452" y="917593"/>
            <a:ext cx="12035548" cy="430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cap="all" dirty="0">
                <a:latin typeface="Arial" panose="020B0604020202020204" pitchFamily="34" charset="0"/>
                <a:cs typeface="Arial" panose="020B0604020202020204" pitchFamily="34" charset="0"/>
              </a:rPr>
              <a:t>EXPANSÃO URBANA NO MUNICÍPIO DE PINDAMONHANGABA, SP.</a:t>
            </a:r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DF85AB64-F110-4409-AE66-D57F3F313C4C}"/>
              </a:ext>
            </a:extLst>
          </p:cNvPr>
          <p:cNvSpPr>
            <a:spLocks noGrp="1"/>
          </p:cNvSpPr>
          <p:nvPr/>
        </p:nvSpPr>
        <p:spPr>
          <a:xfrm>
            <a:off x="383821" y="1284399"/>
            <a:ext cx="11392817" cy="32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Pedro da Silva Corrêa Leite, Daniel José de Andrade, Cilene Gomes/Universidade do Vale do Paraíba/inic@univap.br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29BA4A23-3CD0-40FC-93F0-A1E556CD60E3}"/>
              </a:ext>
            </a:extLst>
          </p:cNvPr>
          <p:cNvSpPr/>
          <p:nvPr/>
        </p:nvSpPr>
        <p:spPr>
          <a:xfrm>
            <a:off x="156452" y="2659422"/>
            <a:ext cx="297952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/>
            </a:b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7" name="Text Box 3">
            <a:extLst>
              <a:ext uri="{FF2B5EF4-FFF2-40B4-BE49-F238E27FC236}">
                <a16:creationId xmlns:a16="http://schemas.microsoft.com/office/drawing/2014/main" id="{CE5CAAD9-0E9B-40D7-9C20-F055FE4E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00" y="1494035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3C4C0C10-C276-4EAC-9101-3EB9BF19E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2" y="1776150"/>
            <a:ext cx="3745308" cy="215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é um </a:t>
            </a:r>
            <a:r>
              <a:rPr lang="pt-BR" alt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slides para apresentação de E-pôster 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INIC, EPG, INIC Jr, INID e ENEXUN 2025, para autores com trabalhos aceitos na modalidade Online.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artigo resulta de um projeto em desenvolvimento integrante do Projeto do Observatório da Região do Vale do Paraíba e Litoral Norte, do Programa de Pós-Graduação em Planejamento Urbano e Regional da Universidade do Vale do Paraíba. </a:t>
            </a: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id="{997A0DE1-960D-4ABA-850E-7B7F33FB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00" y="3858456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60" name="Text Box 6">
            <a:extLst>
              <a:ext uri="{FF2B5EF4-FFF2-40B4-BE49-F238E27FC236}">
                <a16:creationId xmlns:a16="http://schemas.microsoft.com/office/drawing/2014/main" id="{07B06BB0-974E-4DA3-8460-A650C92CF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95" y="4197299"/>
            <a:ext cx="3745308" cy="178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principal objetivo deste artigo é trazer uma caracterização do município de Pindamonhangaba, correlacionada a uma leitura inicial da expansão urbana verificada nas últimas quatro décadas, com a finalidade de apresentar uma discussão preliminar sobre as relações entre o modelo da expansão urbana de Pindamonhangaba e alguns propósitos e/ou questões do planejamento urbano e regional. 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D8A4DFD9-0FCD-4D4A-AFA7-7AA5FAAECB89}"/>
              </a:ext>
            </a:extLst>
          </p:cNvPr>
          <p:cNvSpPr/>
          <p:nvPr/>
        </p:nvSpPr>
        <p:spPr>
          <a:xfrm>
            <a:off x="4260437" y="2658127"/>
            <a:ext cx="297952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/>
            </a:b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id="{DD98833D-A03B-4349-996E-F64C7A4B3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661" y="1536343"/>
            <a:ext cx="2391929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1542E5D8-6E20-42E6-A9E1-A85BCAC3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610" y="1755099"/>
            <a:ext cx="3973047" cy="14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Primeiro, uma seleção de referências bibliográficas e leituras foi realizada a respeito de processos históricos de Pindamonhangaba ligados ao desenvolvimento e à urbanização da região do Vale do Paraíba, bem como acerca da expansão urbana do município e de relações com seu processo de planejamento e o Plano Diretor.</a:t>
            </a:r>
            <a:endParaRPr lang="en-GB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3">
            <a:extLst>
              <a:ext uri="{FF2B5EF4-FFF2-40B4-BE49-F238E27FC236}">
                <a16:creationId xmlns:a16="http://schemas.microsoft.com/office/drawing/2014/main" id="{998BE05B-D6E7-4C55-9246-C7CD4A08B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797" y="4850981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65" name="Text Box 6">
            <a:extLst>
              <a:ext uri="{FF2B5EF4-FFF2-40B4-BE49-F238E27FC236}">
                <a16:creationId xmlns:a16="http://schemas.microsoft.com/office/drawing/2014/main" id="{A3AECCA5-2773-4D83-A605-CA855012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446" y="5077862"/>
            <a:ext cx="3999212" cy="104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base nesta primeira leitura estatística e do mapa da expansão urbana do município, é possível apontar algumas questões para análises e discussões posteriores mais aprofundadas a respeito do processo de urbanização e expansão da mancha urbana. 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77271FD6-3BDB-4180-87C5-71CDCB9E7965}"/>
              </a:ext>
            </a:extLst>
          </p:cNvPr>
          <p:cNvSpPr/>
          <p:nvPr/>
        </p:nvSpPr>
        <p:spPr>
          <a:xfrm>
            <a:off x="5041324" y="3086866"/>
            <a:ext cx="2077813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1 - Imagem de Satélite.</a:t>
            </a:r>
          </a:p>
        </p:txBody>
      </p:sp>
      <p:pic>
        <p:nvPicPr>
          <p:cNvPr id="67" name="Picture 23" descr="AP/AP">
            <a:extLst>
              <a:ext uri="{FF2B5EF4-FFF2-40B4-BE49-F238E27FC236}">
                <a16:creationId xmlns:a16="http://schemas.microsoft.com/office/drawing/2014/main" id="{0C479158-3EB1-4CDF-9419-7EC6B588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19" y="3342757"/>
            <a:ext cx="1334208" cy="128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tângulo 67">
            <a:extLst>
              <a:ext uri="{FF2B5EF4-FFF2-40B4-BE49-F238E27FC236}">
                <a16:creationId xmlns:a16="http://schemas.microsoft.com/office/drawing/2014/main" id="{453DE36E-9558-46E0-A6FE-4726380C34E5}"/>
              </a:ext>
            </a:extLst>
          </p:cNvPr>
          <p:cNvSpPr/>
          <p:nvPr/>
        </p:nvSpPr>
        <p:spPr>
          <a:xfrm>
            <a:off x="5283933" y="4625863"/>
            <a:ext cx="1545616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Santos (2019).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C7AA1D49-FC66-4484-8AAB-EE5E5CF0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812" y="1556416"/>
            <a:ext cx="2926765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E CONCLUSÃO</a:t>
            </a: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95253AAB-851F-4D22-99C9-52CAD52B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812" y="1840002"/>
            <a:ext cx="3745308" cy="1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Conhecer o processo de expansão urbana é necessidade fundamental para os pesquisadores e os agentes atuantes no campo do planejamento urbano e regional, pois tal processo pode ocasionar diversas mudanças para a cidade e a região, sendo elas positivas ou negativas, exigindo regulações. </a:t>
            </a: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id="{50507265-8619-4197-874D-36E4E86C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647" y="3111864"/>
            <a:ext cx="2926765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72" name="Text Box 6">
            <a:extLst>
              <a:ext uri="{FF2B5EF4-FFF2-40B4-BE49-F238E27FC236}">
                <a16:creationId xmlns:a16="http://schemas.microsoft.com/office/drawing/2014/main" id="{787C393E-C479-4DCE-B446-CA20620B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647" y="3491174"/>
            <a:ext cx="3745308" cy="178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BRASILEIRO DE GEOGRAFIA E ESTATÍSTICA. </a:t>
            </a:r>
            <a:r>
              <a:rPr lang="pt-BR" alt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Censos Demográficos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Rio de Janeiro, IBGE, 1970, 1980 e 1991.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BRASILEIRO DE GEOGRAFIA E ESTATÍSTICA. </a:t>
            </a:r>
            <a:r>
              <a:rPr lang="pt-BR" alt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Censos Demográficos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2000 e 2010. Disponível em: http://www.ibge.com.br. Acesso em: 25 jul. 2016.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Text Box 3">
            <a:extLst>
              <a:ext uri="{FF2B5EF4-FFF2-40B4-BE49-F238E27FC236}">
                <a16:creationId xmlns:a16="http://schemas.microsoft.com/office/drawing/2014/main" id="{D172B03C-FCB8-4131-849A-521FC6C0B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69" y="5090422"/>
            <a:ext cx="3544482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</p:txBody>
      </p:sp>
      <p:sp>
        <p:nvSpPr>
          <p:cNvPr id="74" name="Text Box 6">
            <a:extLst>
              <a:ext uri="{FF2B5EF4-FFF2-40B4-BE49-F238E27FC236}">
                <a16:creationId xmlns:a16="http://schemas.microsoft.com/office/drawing/2014/main" id="{7271D9B4-B256-4C2B-863A-4D9F1AFBF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69" y="5368595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Univap pelo suporte e estrutura e a FAPESP e o CNPQ pelo apoio financeiro, permitindo a execução desse trabalho.</a:t>
            </a:r>
          </a:p>
        </p:txBody>
      </p:sp>
    </p:spTree>
    <p:extLst>
      <p:ext uri="{BB962C8B-B14F-4D97-AF65-F5344CB8AC3E}">
        <p14:creationId xmlns:p14="http://schemas.microsoft.com/office/powerpoint/2010/main" val="2796733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2025-04-23T12:58:28Z</dcterms:created>
  <dcterms:modified xsi:type="dcterms:W3CDTF">2025-10-09T17:38:51Z</dcterms:modified>
</cp:coreProperties>
</file>