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3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65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94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55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70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3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16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73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20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39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8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2E4A-990F-41C5-951E-C590086694FE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CE6D-A8DB-4CF9-807D-19ACD46C6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55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D03FC4A-8E67-4A58-945C-D362AD3FF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182" y="-13447"/>
            <a:ext cx="12238364" cy="6920249"/>
          </a:xfrm>
          <a:prstGeom prst="rect">
            <a:avLst/>
          </a:prstGeom>
        </p:spPr>
      </p:pic>
      <p:sp>
        <p:nvSpPr>
          <p:cNvPr id="54" name="Título 1">
            <a:extLst>
              <a:ext uri="{FF2B5EF4-FFF2-40B4-BE49-F238E27FC236}">
                <a16:creationId xmlns:a16="http://schemas.microsoft.com/office/drawing/2014/main" id="{8532403D-213F-4A37-B824-ADF7584036E2}"/>
              </a:ext>
            </a:extLst>
          </p:cNvPr>
          <p:cNvSpPr>
            <a:spLocks noGrp="1"/>
          </p:cNvSpPr>
          <p:nvPr/>
        </p:nvSpPr>
        <p:spPr>
          <a:xfrm>
            <a:off x="156452" y="1028489"/>
            <a:ext cx="12035548" cy="4301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cap="all" dirty="0">
                <a:latin typeface="+mn-lt"/>
              </a:rPr>
              <a:t>EXPANSÃO URBANA NO MUNICÍPIO DE PINDAMONHANGABA, SP.</a:t>
            </a:r>
          </a:p>
        </p:txBody>
      </p:sp>
      <p:sp>
        <p:nvSpPr>
          <p:cNvPr id="55" name="Subtítulo 2">
            <a:extLst>
              <a:ext uri="{FF2B5EF4-FFF2-40B4-BE49-F238E27FC236}">
                <a16:creationId xmlns:a16="http://schemas.microsoft.com/office/drawing/2014/main" id="{DF85AB64-F110-4409-AE66-D57F3F313C4C}"/>
              </a:ext>
            </a:extLst>
          </p:cNvPr>
          <p:cNvSpPr>
            <a:spLocks noGrp="1"/>
          </p:cNvSpPr>
          <p:nvPr/>
        </p:nvSpPr>
        <p:spPr>
          <a:xfrm>
            <a:off x="383822" y="1351142"/>
            <a:ext cx="11392817" cy="32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/>
              <a:t>Pedro da Silva Corrêa Leite, Daniel José de Andrade, Cilene Gomes/Universidade do Vale do Paraíba/inic@univap.br</a:t>
            </a:r>
            <a:endParaRPr lang="pt-BR" dirty="0"/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29BA4A23-3CD0-40FC-93F0-A1E556CD60E3}"/>
              </a:ext>
            </a:extLst>
          </p:cNvPr>
          <p:cNvSpPr/>
          <p:nvPr/>
        </p:nvSpPr>
        <p:spPr>
          <a:xfrm>
            <a:off x="156452" y="2659422"/>
            <a:ext cx="297952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pt-BR" b="1" dirty="0"/>
            </a:br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7" name="Text Box 3">
            <a:extLst>
              <a:ext uri="{FF2B5EF4-FFF2-40B4-BE49-F238E27FC236}">
                <a16:creationId xmlns:a16="http://schemas.microsoft.com/office/drawing/2014/main" id="{CE5CAAD9-0E9B-40D7-9C20-F055FE4E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5" y="1691043"/>
            <a:ext cx="2086006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3C4C0C10-C276-4EAC-9101-3EB9BF19E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5" y="2021198"/>
            <a:ext cx="3745308" cy="2155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Este artigo resulta de um projeto em desenvolvimento integrante do Projeto do Observatório da Região do Vale do Paraíba e Litoral Norte, do Programa de Pós-Graduação em Planejamento Urbano e Regional da Universidade do Vale do Paraíba. </a:t>
            </a:r>
          </a:p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O tema do artigo é a expansão urbana do município de Pindamonhangaba, SP, condicionada à história particular do município e ao processo de urbanização do Vale do Paraíba, visível nas imediações da Rodovia Presidente Dutra (BR 116), a partir dos anos 1950, e com ritmo mais intenso dos anos de 1970 até a atualidade. </a:t>
            </a:r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997A0DE1-960D-4ABA-850E-7B7F33FB3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5" y="4104221"/>
            <a:ext cx="2086006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60" name="Text Box 6">
            <a:extLst>
              <a:ext uri="{FF2B5EF4-FFF2-40B4-BE49-F238E27FC236}">
                <a16:creationId xmlns:a16="http://schemas.microsoft.com/office/drawing/2014/main" id="{07B06BB0-974E-4DA3-8460-A650C92CF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5" y="4392792"/>
            <a:ext cx="3745308" cy="160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O principal objetivo deste artigo é trazer uma caracterização do município de Pindamonhangaba, correlacionada a uma leitura inicial da expansão urbana verificada nas últimas quatro décadas, com a finalidade de apresentar uma discussão preliminar sobre as relações entre o modelo da expansão urbana de Pindamonhangaba e alguns propósitos e/ou questões do planejamento urbano e regional. 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D8A4DFD9-0FCD-4D4A-AFA7-7AA5FAAECB89}"/>
              </a:ext>
            </a:extLst>
          </p:cNvPr>
          <p:cNvSpPr/>
          <p:nvPr/>
        </p:nvSpPr>
        <p:spPr>
          <a:xfrm>
            <a:off x="4260437" y="2658127"/>
            <a:ext cx="297952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pt-BR" b="1" dirty="0"/>
            </a:br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62" name="Text Box 3">
            <a:extLst>
              <a:ext uri="{FF2B5EF4-FFF2-40B4-BE49-F238E27FC236}">
                <a16:creationId xmlns:a16="http://schemas.microsoft.com/office/drawing/2014/main" id="{DD98833D-A03B-4349-996E-F64C7A4B3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197" y="1694283"/>
            <a:ext cx="2391929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63" name="Text Box 6">
            <a:extLst>
              <a:ext uri="{FF2B5EF4-FFF2-40B4-BE49-F238E27FC236}">
                <a16:creationId xmlns:a16="http://schemas.microsoft.com/office/drawing/2014/main" id="{1542E5D8-6E20-42E6-A9E1-A85BCAC3B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437" y="1888384"/>
            <a:ext cx="3745308" cy="12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Primeiro, uma seleção de referências bibliográficas e leituras foi realizada a respeito de processos históricos de Pindamonhangaba ligados ao desenvolvimento e à urbanização da região do Vale do Paraíba, bem como acerca da expansão urbana do município e de relações com seu processo de planejamento e o Plano Diretor.</a:t>
            </a:r>
            <a:endParaRPr lang="en-GB" altLang="pt-B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4" name="Text Box 3">
            <a:extLst>
              <a:ext uri="{FF2B5EF4-FFF2-40B4-BE49-F238E27FC236}">
                <a16:creationId xmlns:a16="http://schemas.microsoft.com/office/drawing/2014/main" id="{998BE05B-D6E7-4C55-9246-C7CD4A08B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437" y="4750727"/>
            <a:ext cx="2086006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65" name="Text Box 6">
            <a:extLst>
              <a:ext uri="{FF2B5EF4-FFF2-40B4-BE49-F238E27FC236}">
                <a16:creationId xmlns:a16="http://schemas.microsoft.com/office/drawing/2014/main" id="{A3AECCA5-2773-4D83-A605-CA855012D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197" y="4956828"/>
            <a:ext cx="3745308" cy="104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Com base nesta primeira leitura estatística e do mapa da expansão urbana do município, é possível apontar algumas questões para análises e discussões posteriores mais aprofundadas a respeito do processo de urbanização e expansão da mancha urbana. 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77271FD6-3BDB-4180-87C5-71CDCB9E7965}"/>
              </a:ext>
            </a:extLst>
          </p:cNvPr>
          <p:cNvSpPr/>
          <p:nvPr/>
        </p:nvSpPr>
        <p:spPr>
          <a:xfrm>
            <a:off x="5137504" y="3086866"/>
            <a:ext cx="1885453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1100" dirty="0" err="1">
                <a:solidFill>
                  <a:srgbClr val="000000"/>
                </a:solidFill>
              </a:rPr>
              <a:t>Figura</a:t>
            </a:r>
            <a:r>
              <a:rPr lang="en-GB" altLang="pt-BR" sz="1100" dirty="0">
                <a:solidFill>
                  <a:srgbClr val="000000"/>
                </a:solidFill>
              </a:rPr>
              <a:t> 1 - </a:t>
            </a:r>
            <a:r>
              <a:rPr lang="en-GB" altLang="pt-BR" sz="1100" dirty="0" err="1">
                <a:solidFill>
                  <a:srgbClr val="000000"/>
                </a:solidFill>
              </a:rPr>
              <a:t>Imagem</a:t>
            </a:r>
            <a:r>
              <a:rPr lang="en-GB" altLang="pt-BR" sz="1100" dirty="0">
                <a:solidFill>
                  <a:srgbClr val="000000"/>
                </a:solidFill>
              </a:rPr>
              <a:t> de </a:t>
            </a:r>
            <a:r>
              <a:rPr lang="en-GB" altLang="pt-BR" sz="1100" dirty="0" err="1">
                <a:solidFill>
                  <a:srgbClr val="000000"/>
                </a:solidFill>
              </a:rPr>
              <a:t>Satélite</a:t>
            </a:r>
            <a:r>
              <a:rPr lang="en-GB" altLang="pt-BR" sz="11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67" name="Picture 23" descr="AP/AP">
            <a:extLst>
              <a:ext uri="{FF2B5EF4-FFF2-40B4-BE49-F238E27FC236}">
                <a16:creationId xmlns:a16="http://schemas.microsoft.com/office/drawing/2014/main" id="{0C479158-3EB1-4CDF-9419-7EC6B5887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119" y="3342757"/>
            <a:ext cx="1334208" cy="1283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Retângulo 67">
            <a:extLst>
              <a:ext uri="{FF2B5EF4-FFF2-40B4-BE49-F238E27FC236}">
                <a16:creationId xmlns:a16="http://schemas.microsoft.com/office/drawing/2014/main" id="{453DE36E-9558-46E0-A6FE-4726380C34E5}"/>
              </a:ext>
            </a:extLst>
          </p:cNvPr>
          <p:cNvSpPr/>
          <p:nvPr/>
        </p:nvSpPr>
        <p:spPr>
          <a:xfrm>
            <a:off x="5353664" y="4625863"/>
            <a:ext cx="1406154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1100" dirty="0">
                <a:solidFill>
                  <a:srgbClr val="000000"/>
                </a:solidFill>
              </a:rPr>
              <a:t>Fonte: Santos (2019).</a:t>
            </a: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C7AA1D49-FC66-4484-8AAB-EE5E5CF00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5469" y="1779718"/>
            <a:ext cx="2926765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DISCUSSÃO E CONCLUSÃO</a:t>
            </a:r>
          </a:p>
        </p:txBody>
      </p:sp>
      <p:sp>
        <p:nvSpPr>
          <p:cNvPr id="70" name="Text Box 6">
            <a:extLst>
              <a:ext uri="{FF2B5EF4-FFF2-40B4-BE49-F238E27FC236}">
                <a16:creationId xmlns:a16="http://schemas.microsoft.com/office/drawing/2014/main" id="{95253AAB-851F-4D22-99C9-52CAD52B2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646" y="2081934"/>
            <a:ext cx="3745308" cy="12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Conhecer o processo de expansão urbana é necessidade fundamental para os pesquisadores e os agentes atuantes no campo do planejamento urbano e regional, pois tal processo pode ocasionar diversas mudanças para a cidade e a região, sendo elas positivas ou negativas, exigindo regulações. </a:t>
            </a:r>
          </a:p>
        </p:txBody>
      </p:sp>
      <p:sp>
        <p:nvSpPr>
          <p:cNvPr id="71" name="Text Box 3">
            <a:extLst>
              <a:ext uri="{FF2B5EF4-FFF2-40B4-BE49-F238E27FC236}">
                <a16:creationId xmlns:a16="http://schemas.microsoft.com/office/drawing/2014/main" id="{50507265-8619-4197-874D-36E4E86C8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646" y="3249302"/>
            <a:ext cx="2926765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72" name="Text Box 6">
            <a:extLst>
              <a:ext uri="{FF2B5EF4-FFF2-40B4-BE49-F238E27FC236}">
                <a16:creationId xmlns:a16="http://schemas.microsoft.com/office/drawing/2014/main" id="{787C393E-C479-4DCE-B446-CA20620BC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646" y="3588997"/>
            <a:ext cx="3745308" cy="160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INSTITUTO BRASILEIRO DE GEOGRAFIA E ESTATÍSTICA. </a:t>
            </a:r>
            <a:r>
              <a:rPr lang="pt-BR" altLang="pt-BR" sz="1200" b="1" dirty="0">
                <a:solidFill>
                  <a:srgbClr val="000000"/>
                </a:solidFill>
                <a:latin typeface="+mn-lt"/>
              </a:rPr>
              <a:t>Censos Demográficos</a:t>
            </a: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. Rio de Janeiro, IBGE, 1970, 1980 e 1991.</a:t>
            </a:r>
          </a:p>
          <a:p>
            <a:pPr algn="just">
              <a:buClr>
                <a:srgbClr val="000000"/>
              </a:buClr>
              <a:buSzPct val="100000"/>
            </a:pPr>
            <a:endParaRPr lang="pt-BR" altLang="pt-BR" sz="1200" dirty="0">
              <a:solidFill>
                <a:srgbClr val="000000"/>
              </a:solidFill>
              <a:latin typeface="+mn-lt"/>
            </a:endParaRPr>
          </a:p>
          <a:p>
            <a:pPr algn="just">
              <a:buClr>
                <a:srgbClr val="000000"/>
              </a:buClr>
              <a:buSzPct val="100000"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INSTITUTO BRASILEIRO DE GEOGRAFIA E ESTATÍSTICA. Censos Demográficos. 2000 e 2010. Disponível em: http://www.ibge.com.br. Acesso em: 25 jul. 2016.</a:t>
            </a:r>
          </a:p>
          <a:p>
            <a:pPr algn="just">
              <a:buClr>
                <a:srgbClr val="000000"/>
              </a:buClr>
              <a:buSzPct val="100000"/>
            </a:pPr>
            <a:endParaRPr lang="pt-BR" altLang="pt-B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3" name="Text Box 3">
            <a:extLst>
              <a:ext uri="{FF2B5EF4-FFF2-40B4-BE49-F238E27FC236}">
                <a16:creationId xmlns:a16="http://schemas.microsoft.com/office/drawing/2014/main" id="{D172B03C-FCB8-4131-849A-521FC6C0B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646" y="5028900"/>
            <a:ext cx="3544482" cy="33969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AGRADECIMENTOS</a:t>
            </a:r>
          </a:p>
        </p:txBody>
      </p:sp>
      <p:sp>
        <p:nvSpPr>
          <p:cNvPr id="74" name="Text Box 6">
            <a:extLst>
              <a:ext uri="{FF2B5EF4-FFF2-40B4-BE49-F238E27FC236}">
                <a16:creationId xmlns:a16="http://schemas.microsoft.com/office/drawing/2014/main" id="{7271D9B4-B256-4C2B-863A-4D9F1AFBF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5469" y="5335886"/>
            <a:ext cx="3745308" cy="67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200" dirty="0">
                <a:solidFill>
                  <a:srgbClr val="000000"/>
                </a:solidFill>
                <a:latin typeface="+mn-lt"/>
              </a:rPr>
              <a:t>A Univap pelo suporte e estrutura e a FAPESP e o CNPQ pelo apoio financeiro, permitindo a execução desse trabalho.</a:t>
            </a:r>
          </a:p>
        </p:txBody>
      </p:sp>
    </p:spTree>
    <p:extLst>
      <p:ext uri="{BB962C8B-B14F-4D97-AF65-F5344CB8AC3E}">
        <p14:creationId xmlns:p14="http://schemas.microsoft.com/office/powerpoint/2010/main" val="2796733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2025-04-23T12:58:28Z</dcterms:created>
  <dcterms:modified xsi:type="dcterms:W3CDTF">2025-08-20T20:04:31Z</dcterms:modified>
</cp:coreProperties>
</file>